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449" r:id="rId2"/>
    <p:sldId id="266" r:id="rId3"/>
    <p:sldId id="450" r:id="rId4"/>
    <p:sldId id="646" r:id="rId5"/>
    <p:sldId id="647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57" r:id="rId16"/>
    <p:sldId id="658" r:id="rId17"/>
    <p:sldId id="659" r:id="rId18"/>
    <p:sldId id="660" r:id="rId19"/>
    <p:sldId id="661" r:id="rId20"/>
    <p:sldId id="662" r:id="rId21"/>
    <p:sldId id="663" r:id="rId22"/>
    <p:sldId id="664" r:id="rId23"/>
    <p:sldId id="665" r:id="rId24"/>
    <p:sldId id="666" r:id="rId25"/>
    <p:sldId id="667" r:id="rId26"/>
    <p:sldId id="668" r:id="rId27"/>
    <p:sldId id="669" r:id="rId28"/>
    <p:sldId id="670" r:id="rId29"/>
    <p:sldId id="671" r:id="rId30"/>
    <p:sldId id="672" r:id="rId31"/>
    <p:sldId id="673" r:id="rId32"/>
    <p:sldId id="674" r:id="rId33"/>
    <p:sldId id="675" r:id="rId34"/>
    <p:sldId id="676" r:id="rId35"/>
    <p:sldId id="677" r:id="rId36"/>
    <p:sldId id="678" r:id="rId37"/>
    <p:sldId id="679" r:id="rId38"/>
    <p:sldId id="680" r:id="rId39"/>
    <p:sldId id="681" r:id="rId40"/>
    <p:sldId id="682" r:id="rId41"/>
    <p:sldId id="683" r:id="rId42"/>
    <p:sldId id="684" r:id="rId43"/>
    <p:sldId id="685" r:id="rId44"/>
    <p:sldId id="686" r:id="rId45"/>
    <p:sldId id="687" r:id="rId46"/>
    <p:sldId id="688" r:id="rId47"/>
    <p:sldId id="690" r:id="rId48"/>
    <p:sldId id="691" r:id="rId49"/>
    <p:sldId id="692" r:id="rId50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변소현" initials="변" lastIdx="3" clrIdx="0"/>
  <p:cmAuthor id="1" name="lkim" initials="l" lastIdx="5" clrIdx="1"/>
  <p:cmAuthor id="2" name="AlchemistK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F8B"/>
    <a:srgbClr val="FDDDD3"/>
    <a:srgbClr val="FBF5C5"/>
    <a:srgbClr val="669900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6" autoAdjust="0"/>
    <p:restoredTop sz="99281" autoAdjust="0"/>
  </p:normalViewPr>
  <p:slideViewPr>
    <p:cSldViewPr>
      <p:cViewPr>
        <p:scale>
          <a:sx n="75" d="100"/>
          <a:sy n="75" d="100"/>
        </p:scale>
        <p:origin x="-1146" y="-834"/>
      </p:cViewPr>
      <p:guideLst>
        <p:guide orient="horz" pos="119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>
      <p:cViewPr>
        <p:scale>
          <a:sx n="75" d="100"/>
          <a:sy n="75" d="100"/>
        </p:scale>
        <p:origin x="3600" y="1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48182-79EE-4B02-9AA5-EF29C5299923}" type="datetimeFigureOut">
              <a:rPr lang="ko-KR" altLang="en-US" smtClean="0"/>
              <a:pPr/>
              <a:t>2015-03-20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5C772-0537-47DB-A826-2DBEDFD248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1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9"/>
          <a:stretch/>
        </p:blipFill>
        <p:spPr bwMode="auto">
          <a:xfrm>
            <a:off x="3851920" y="0"/>
            <a:ext cx="5292080" cy="6957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6"/>
          <p:cNvSpPr/>
          <p:nvPr userDrawn="1"/>
        </p:nvSpPr>
        <p:spPr>
          <a:xfrm>
            <a:off x="-27538" y="0"/>
            <a:ext cx="5823673" cy="695739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6810" y="4077072"/>
            <a:ext cx="5567318" cy="1398017"/>
          </a:xfrm>
        </p:spPr>
        <p:txBody>
          <a:bodyPr/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sp>
        <p:nvSpPr>
          <p:cNvPr id="7" name="TextBox 9"/>
          <p:cNvSpPr txBox="1"/>
          <p:nvPr userDrawn="1"/>
        </p:nvSpPr>
        <p:spPr>
          <a:xfrm>
            <a:off x="130805" y="6269130"/>
            <a:ext cx="266771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latin typeface="HY견고딕" pitchFamily="18" charset="-127"/>
                <a:ea typeface="HY견고딕" pitchFamily="18" charset="-127"/>
              </a:rPr>
              <a:t>비주얼 베이직 </a:t>
            </a:r>
            <a:r>
              <a:rPr kumimoji="0" lang="en-US" altLang="ko-KR" sz="1400" dirty="0" smtClean="0">
                <a:latin typeface="HY견고딕" pitchFamily="18" charset="-127"/>
                <a:ea typeface="HY견고딕" pitchFamily="18" charset="-127"/>
              </a:rPr>
              <a:t>for Beginner</a:t>
            </a:r>
            <a:endParaRPr kumimoji="0" lang="de-DE" altLang="ko-KR" sz="14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직사각형 10"/>
          <p:cNvSpPr/>
          <p:nvPr userDrawn="1"/>
        </p:nvSpPr>
        <p:spPr>
          <a:xfrm flipV="1">
            <a:off x="6052" y="5631390"/>
            <a:ext cx="903649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99921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34256" y="1375873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 smtClean="0">
                <a:latin typeface="HY견고딕" pitchFamily="18" charset="-127"/>
                <a:ea typeface="HY견고딕" pitchFamily="18" charset="-127"/>
              </a:rPr>
              <a:t>C 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언어 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for Beginner(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개정판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)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34256" y="2276872"/>
            <a:ext cx="7991475" cy="9848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의거하여 처벌을 받을 수 있습니다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926277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3185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054222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113282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201910"/>
            <a:ext cx="7811555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052736"/>
            <a:ext cx="8712968" cy="5616624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669900"/>
              </a:buClr>
              <a:buFont typeface="Wingdings" pitchFamily="2" charset="2"/>
              <a:buChar char="n"/>
              <a:defRPr sz="18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4629"/>
            <a:ext cx="720080" cy="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78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실습하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201910"/>
            <a:ext cx="7811555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412776"/>
            <a:ext cx="8712968" cy="5256584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arenR"/>
              <a:defRPr sz="18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4629"/>
            <a:ext cx="720080" cy="83378"/>
          </a:xfrm>
          <a:prstGeom prst="rect">
            <a:avLst/>
          </a:prstGeom>
        </p:spPr>
      </p:pic>
      <p:grpSp>
        <p:nvGrpSpPr>
          <p:cNvPr id="6" name="그룹 5"/>
          <p:cNvGrpSpPr/>
          <p:nvPr userDrawn="1"/>
        </p:nvGrpSpPr>
        <p:grpSpPr>
          <a:xfrm>
            <a:off x="179512" y="1052736"/>
            <a:ext cx="8712968" cy="360040"/>
            <a:chOff x="179512" y="1052736"/>
            <a:chExt cx="8712968" cy="360040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1619672" y="1052736"/>
              <a:ext cx="7272808" cy="360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179512" y="1052736"/>
              <a:ext cx="1440160" cy="3600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955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_예제스타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539552" y="980728"/>
            <a:ext cx="8424936" cy="5760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83568" y="980728"/>
            <a:ext cx="8280920" cy="5544616"/>
          </a:xfrm>
          <a:noFill/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None/>
              <a:defRPr sz="1400" b="0">
                <a:latin typeface="Garamond" panose="02020404030301010803" pitchFamily="18" charset="0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 smtClean="0"/>
              <a:t>텍스트를 편집해주세요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4629"/>
            <a:ext cx="720080" cy="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68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2015-03-20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9" r:id="rId2"/>
    <p:sldLayoutId id="2147483690" r:id="rId3"/>
    <p:sldLayoutId id="2147483691" r:id="rId4"/>
    <p:sldLayoutId id="2147483692" r:id="rId5"/>
    <p:sldLayoutId id="2147483694" r:id="rId6"/>
    <p:sldLayoutId id="2147483693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i="1" dirty="0" smtClean="0"/>
              <a:t>Chapter 05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제어문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21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실습하기 </a:t>
            </a:r>
            <a:r>
              <a:rPr lang="en-US" altLang="ko-KR" sz="1400" dirty="0"/>
              <a:t>5-1]</a:t>
            </a:r>
            <a:r>
              <a:rPr lang="ko-KR" altLang="en-US" sz="1400" dirty="0"/>
              <a:t>의 코드를 다음과 같이 변경한다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smtClean="0"/>
              <a:t>실행 결과 확인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5-2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>
                <a:latin typeface="+mn-ea"/>
                <a:ea typeface="+mn-ea"/>
              </a:rPr>
              <a:t>If~Then~Else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문을 이용하여 합격</a:t>
            </a:r>
            <a:r>
              <a:rPr lang="en-US" altLang="ko-KR" sz="1400" dirty="0">
                <a:latin typeface="+mn-ea"/>
                <a:ea typeface="+mn-ea"/>
              </a:rPr>
              <a:t>/</a:t>
            </a:r>
            <a:r>
              <a:rPr lang="ko-KR" altLang="en-US" sz="1400" dirty="0">
                <a:latin typeface="+mn-ea"/>
                <a:ea typeface="+mn-ea"/>
              </a:rPr>
              <a:t>불합격 판정 메시지 출력하기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26" y="1803368"/>
            <a:ext cx="5297414" cy="2506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26" y="4725144"/>
            <a:ext cx="3513822" cy="191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699560"/>
            <a:ext cx="3669854" cy="1909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8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실습하기 </a:t>
            </a:r>
            <a:r>
              <a:rPr lang="en-US" altLang="ko-KR" sz="1400" dirty="0"/>
              <a:t>5-1] </a:t>
            </a:r>
            <a:r>
              <a:rPr lang="ko-KR" altLang="en-US" sz="1400" dirty="0"/>
              <a:t>또는 </a:t>
            </a:r>
            <a:r>
              <a:rPr lang="en-US" altLang="ko-KR" sz="1400" dirty="0"/>
              <a:t>[</a:t>
            </a:r>
            <a:r>
              <a:rPr lang="ko-KR" altLang="en-US" sz="1400" dirty="0"/>
              <a:t>실습하기 </a:t>
            </a:r>
            <a:r>
              <a:rPr lang="en-US" altLang="ko-KR" sz="1400" dirty="0"/>
              <a:t>5-2]</a:t>
            </a:r>
            <a:r>
              <a:rPr lang="ko-KR" altLang="en-US" sz="1400" dirty="0"/>
              <a:t>의 코드를 다음과 같이 변경한다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5-3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 smtClean="0">
                <a:latin typeface="+mn-ea"/>
                <a:ea typeface="+mn-ea"/>
              </a:rPr>
              <a:t>If~Then~ElseIf</a:t>
            </a:r>
            <a:r>
              <a:rPr lang="en-US" altLang="ko-KR" sz="1400" dirty="0" smtClean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문을 이용하여 학점 출력하기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19076" y="1833050"/>
            <a:ext cx="5033508" cy="4880934"/>
            <a:chOff x="819076" y="1772816"/>
            <a:chExt cx="5033508" cy="488093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660" y="1772816"/>
              <a:ext cx="5011924" cy="1407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076" y="3152742"/>
              <a:ext cx="5033508" cy="350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943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2"/>
            </a:pPr>
            <a:r>
              <a:rPr lang="ko-KR" altLang="en-US" sz="1400" dirty="0" smtClean="0"/>
              <a:t>실행 결과 확인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5-3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 smtClean="0">
                <a:latin typeface="+mn-ea"/>
                <a:ea typeface="+mn-ea"/>
              </a:rPr>
              <a:t>If~Then~ElseIf</a:t>
            </a:r>
            <a:r>
              <a:rPr lang="en-US" altLang="ko-KR" sz="1400" dirty="0" smtClean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문을 이용하여 학점 출력하기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86" y="1844824"/>
            <a:ext cx="2335395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548" y="1844824"/>
            <a:ext cx="2148888" cy="1686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507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ko-KR" altLang="en-US" sz="1400" dirty="0" smtClean="0"/>
              <a:t>윈도우 폼 디자인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속성 설정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5-4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>
                <a:latin typeface="+mn-ea"/>
                <a:ea typeface="+mn-ea"/>
              </a:rPr>
              <a:t>If~Then~ElseIf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문을 이용하여 숫자 맞히는 게임 만들기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91202"/>
            <a:ext cx="2520280" cy="2041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4384049"/>
            <a:ext cx="4248472" cy="2357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335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코드 작성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5-4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>
                <a:latin typeface="+mn-ea"/>
                <a:ea typeface="+mn-ea"/>
              </a:rPr>
              <a:t>If~Then~ElseIf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문을 이용하여 숫자 맞히는 게임 만들기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562835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786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코드 작성</a:t>
            </a: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5-4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>
                <a:latin typeface="+mn-ea"/>
                <a:ea typeface="+mn-ea"/>
              </a:rPr>
              <a:t>If~Then~ElseIf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문을 이용하여 숫자 맞히는 게임 만들기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67533"/>
            <a:ext cx="5669553" cy="2569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54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4"/>
            </a:pPr>
            <a:r>
              <a:rPr lang="ko-KR" altLang="en-US" sz="1400" dirty="0" smtClean="0"/>
              <a:t>실행 결과 확인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5-4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>
                <a:latin typeface="+mn-ea"/>
                <a:ea typeface="+mn-ea"/>
              </a:rPr>
              <a:t>If~Then~ElseIf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문을 이용하여 숫자 맞히는 게임 만들기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56" y="1839343"/>
            <a:ext cx="1984144" cy="1607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47479"/>
            <a:ext cx="1984144" cy="1607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15" y="5285804"/>
            <a:ext cx="5690493" cy="1244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56" y="3573016"/>
            <a:ext cx="1984144" cy="1607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573015"/>
            <a:ext cx="1984144" cy="1607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438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Select~Case</a:t>
            </a:r>
            <a:r>
              <a:rPr lang="en-US" altLang="ko-KR" dirty="0"/>
              <a:t>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/>
              <a:t>선택 사항이 많으면 다중 </a:t>
            </a:r>
            <a:r>
              <a:rPr lang="en-US" altLang="ko-KR" dirty="0"/>
              <a:t>If </a:t>
            </a:r>
            <a:r>
              <a:rPr lang="ko-KR" altLang="en-US" dirty="0"/>
              <a:t>문의 구조가 </a:t>
            </a:r>
            <a:r>
              <a:rPr lang="ko-KR" altLang="en-US" dirty="0" smtClean="0"/>
              <a:t>복잡해져서 </a:t>
            </a:r>
            <a:r>
              <a:rPr lang="en-US" altLang="ko-KR" dirty="0" err="1" smtClean="0"/>
              <a:t>Select~Case</a:t>
            </a:r>
            <a:r>
              <a:rPr lang="en-US" altLang="ko-KR" dirty="0" smtClean="0"/>
              <a:t> </a:t>
            </a:r>
            <a:r>
              <a:rPr lang="ko-KR" altLang="en-US" dirty="0"/>
              <a:t>문을 사용하여 좀 더 단순한 구조로 작성할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조건을 주고 그 조건이 가질 수 있는 값을 각 </a:t>
            </a:r>
            <a:r>
              <a:rPr lang="en-US" altLang="ko-KR" dirty="0"/>
              <a:t>Case </a:t>
            </a:r>
            <a:r>
              <a:rPr lang="ko-KR" altLang="en-US" dirty="0"/>
              <a:t>목록에 나타낸다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해당하는 </a:t>
            </a:r>
            <a:r>
              <a:rPr lang="en-US" altLang="ko-KR" dirty="0" smtClean="0"/>
              <a:t>Case</a:t>
            </a:r>
            <a:r>
              <a:rPr lang="ko-KR" altLang="en-US" dirty="0"/>
              <a:t>를 찾아 연결된 명령문을 수행하고 </a:t>
            </a:r>
            <a:r>
              <a:rPr lang="en-US" altLang="ko-KR" dirty="0" err="1"/>
              <a:t>Select~Case</a:t>
            </a:r>
            <a:r>
              <a:rPr lang="en-US" altLang="ko-KR" dirty="0"/>
              <a:t> </a:t>
            </a:r>
            <a:r>
              <a:rPr lang="ko-KR" altLang="en-US" dirty="0"/>
              <a:t>문을 빠져나간다</a:t>
            </a:r>
            <a:r>
              <a:rPr lang="en-US" altLang="ko-KR" dirty="0"/>
              <a:t>. </a:t>
            </a:r>
            <a:r>
              <a:rPr lang="ko-KR" altLang="en-US" dirty="0"/>
              <a:t>조건에 해당하는 값이 없을 때 실행할 코드는 </a:t>
            </a:r>
            <a:r>
              <a:rPr lang="en-US" altLang="ko-KR" dirty="0"/>
              <a:t>Case Else </a:t>
            </a:r>
            <a:r>
              <a:rPr lang="ko-KR" altLang="en-US" dirty="0"/>
              <a:t>다음에 지정한다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2936"/>
            <a:ext cx="6673652" cy="3063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218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실습하기 </a:t>
            </a:r>
            <a:r>
              <a:rPr lang="en-US" altLang="ko-KR" sz="1400" dirty="0"/>
              <a:t>5-3]</a:t>
            </a:r>
            <a:r>
              <a:rPr lang="ko-KR" altLang="en-US" sz="1400" dirty="0"/>
              <a:t>의 코드를 다음과 같이 변경한다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5-5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>
                <a:latin typeface="+mn-ea"/>
                <a:ea typeface="+mn-ea"/>
              </a:rPr>
              <a:t>Select~Case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문을 이용하여 학점 출력하기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5315072" cy="4317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14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실습하기 </a:t>
            </a:r>
            <a:r>
              <a:rPr lang="en-US" altLang="ko-KR" sz="1400" dirty="0"/>
              <a:t>5-3]</a:t>
            </a:r>
            <a:r>
              <a:rPr lang="ko-KR" altLang="en-US" sz="1400" dirty="0"/>
              <a:t>의 코드를 다음과 같이 변경한다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실행 결과 확인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5-5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>
                <a:latin typeface="+mn-ea"/>
                <a:ea typeface="+mn-ea"/>
              </a:rPr>
              <a:t>Select~Case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문을 이용하여 학점 출력하기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5266885" cy="237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44938"/>
            <a:ext cx="2365158" cy="1823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994" y="4744938"/>
            <a:ext cx="1749231" cy="130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828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000" dirty="0" smtClean="0"/>
              <a:t>제어문의 개요</a:t>
            </a:r>
            <a:endParaRPr lang="en-US" altLang="ko-KR" sz="2000" dirty="0" smtClean="0"/>
          </a:p>
          <a:p>
            <a:r>
              <a:rPr lang="ko-KR" altLang="en-US" sz="2000" dirty="0" err="1" smtClean="0"/>
              <a:t>조건문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반복문</a:t>
            </a:r>
            <a:endParaRPr lang="en-US" altLang="ko-KR" sz="2000" dirty="0" smtClean="0"/>
          </a:p>
          <a:p>
            <a:r>
              <a:rPr lang="ko-KR" altLang="en-US" sz="2000" dirty="0" smtClean="0"/>
              <a:t>기타 </a:t>
            </a:r>
            <a:r>
              <a:rPr lang="ko-KR" altLang="en-US" sz="2000" dirty="0" err="1" smtClean="0"/>
              <a:t>제어문</a:t>
            </a:r>
            <a:endParaRPr lang="en-US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ko-KR" altLang="en-US" sz="1400" dirty="0" smtClean="0"/>
              <a:t>윈도우 폼 디자인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속성 설정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5-6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 smtClean="0">
                <a:latin typeface="+mn-ea"/>
                <a:ea typeface="+mn-ea"/>
              </a:rPr>
              <a:t>Select~Case</a:t>
            </a:r>
            <a:r>
              <a:rPr lang="en-US" altLang="ko-KR" sz="1400" dirty="0" smtClean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문을 이용하여 음료 자판기 만들기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18" y="1772816"/>
            <a:ext cx="2214618" cy="224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1" y="4365105"/>
            <a:ext cx="3042337" cy="2402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021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코드 작성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5-6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 smtClean="0">
                <a:latin typeface="+mn-ea"/>
                <a:ea typeface="+mn-ea"/>
              </a:rPr>
              <a:t>Select~Case</a:t>
            </a:r>
            <a:r>
              <a:rPr lang="en-US" altLang="ko-KR" sz="1400" dirty="0" smtClean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문을 이용하여 음료 자판기 만들기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67004" y="1740681"/>
            <a:ext cx="5040560" cy="5000687"/>
            <a:chOff x="667004" y="1740681"/>
            <a:chExt cx="5070896" cy="5473527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740681"/>
              <a:ext cx="5054332" cy="2552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004" y="4221088"/>
              <a:ext cx="5040560" cy="2993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877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코드 작성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5-6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 smtClean="0">
                <a:latin typeface="+mn-ea"/>
                <a:ea typeface="+mn-ea"/>
              </a:rPr>
              <a:t>Select~Case</a:t>
            </a:r>
            <a:r>
              <a:rPr lang="en-US" altLang="ko-KR" sz="1400" dirty="0" smtClean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문을 이용하여 음료 자판기 만들기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90717"/>
            <a:ext cx="4859731" cy="4994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4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코드 작성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5-6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 smtClean="0">
                <a:latin typeface="+mn-ea"/>
                <a:ea typeface="+mn-ea"/>
              </a:rPr>
              <a:t>Select~Case</a:t>
            </a:r>
            <a:r>
              <a:rPr lang="en-US" altLang="ko-KR" sz="1400" dirty="0" smtClean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문을 이용하여 음료 자판기 만들기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5"/>
            <a:ext cx="4916034" cy="4993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350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코드 작성</a:t>
            </a: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5-6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 smtClean="0">
                <a:latin typeface="+mn-ea"/>
                <a:ea typeface="+mn-ea"/>
              </a:rPr>
              <a:t>Select~Case</a:t>
            </a:r>
            <a:r>
              <a:rPr lang="en-US" altLang="ko-KR" sz="1400" dirty="0" smtClean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문을 이용하여 음료 자판기 만들기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5368169" cy="3036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547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4"/>
            </a:pPr>
            <a:r>
              <a:rPr lang="ko-KR" altLang="en-US" sz="1400" dirty="0" smtClean="0"/>
              <a:t>실행 결과 확인</a:t>
            </a:r>
            <a:endParaRPr lang="en-US" altLang="ko-KR" sz="1400" dirty="0"/>
          </a:p>
          <a:p>
            <a:pPr>
              <a:buFont typeface="+mj-lt"/>
              <a:buAutoNum type="arabicParenR" startAt="4"/>
            </a:pPr>
            <a:endParaRPr lang="en-US" altLang="ko-KR" sz="1400" dirty="0" smtClean="0"/>
          </a:p>
          <a:p>
            <a:pPr>
              <a:buFont typeface="+mj-lt"/>
              <a:buAutoNum type="arabicParenR" startAt="4"/>
            </a:pPr>
            <a:endParaRPr lang="en-US" altLang="ko-KR" sz="1400" dirty="0"/>
          </a:p>
          <a:p>
            <a:pPr>
              <a:buFont typeface="+mj-lt"/>
              <a:buAutoNum type="arabicParenR" startAt="4"/>
            </a:pPr>
            <a:endParaRPr lang="en-US" altLang="ko-KR" sz="1400" dirty="0" smtClean="0"/>
          </a:p>
          <a:p>
            <a:pPr>
              <a:buFont typeface="+mj-lt"/>
              <a:buAutoNum type="arabicParenR" startAt="4"/>
            </a:pPr>
            <a:endParaRPr lang="en-US" altLang="ko-KR" sz="1400" dirty="0"/>
          </a:p>
          <a:p>
            <a:pPr>
              <a:buFont typeface="+mj-lt"/>
              <a:buAutoNum type="arabicParenR" startAt="4"/>
            </a:pPr>
            <a:endParaRPr lang="en-US" altLang="ko-KR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5-6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 smtClean="0">
                <a:latin typeface="+mn-ea"/>
                <a:ea typeface="+mn-ea"/>
              </a:rPr>
              <a:t>Select~Case</a:t>
            </a:r>
            <a:r>
              <a:rPr lang="en-US" altLang="ko-KR" sz="1400" dirty="0" smtClean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문을 이용하여 음료 자판기 만들기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79" y="1844824"/>
            <a:ext cx="1777697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86" y="1844821"/>
            <a:ext cx="1777698" cy="1800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62" y="3720778"/>
            <a:ext cx="3749042" cy="3013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606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반복문은</a:t>
            </a:r>
            <a:r>
              <a:rPr lang="ko-KR" altLang="en-US" dirty="0"/>
              <a:t> </a:t>
            </a:r>
            <a:r>
              <a:rPr lang="ko-KR" altLang="en-US" dirty="0" smtClean="0"/>
              <a:t>주어진 </a:t>
            </a:r>
            <a:r>
              <a:rPr lang="ko-KR" altLang="en-US" dirty="0"/>
              <a:t>조건에 따라 명령문을 반복해서 실행시킬 때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반복 횟수를 지정하고 </a:t>
            </a:r>
            <a:r>
              <a:rPr lang="ko-KR" altLang="en-US" dirty="0" smtClean="0"/>
              <a:t>싶다면 </a:t>
            </a:r>
            <a:r>
              <a:rPr lang="en-US" altLang="ko-KR" dirty="0" smtClean="0"/>
              <a:t>For </a:t>
            </a:r>
            <a:r>
              <a:rPr lang="ko-KR" altLang="en-US" dirty="0"/>
              <a:t>문을 사용하고 특정 조건을 만족할 경우에만 반복시키려면 </a:t>
            </a:r>
            <a:r>
              <a:rPr lang="en-US" altLang="ko-KR" dirty="0"/>
              <a:t>Do</a:t>
            </a:r>
            <a:r>
              <a:rPr lang="ko-KR" altLang="en-US" dirty="0"/>
              <a:t>나 </a:t>
            </a:r>
            <a:r>
              <a:rPr lang="en-US" altLang="ko-KR" dirty="0"/>
              <a:t>While </a:t>
            </a:r>
            <a:r>
              <a:rPr lang="ko-KR" altLang="en-US" dirty="0"/>
              <a:t>문을 사용한다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4104456" cy="3459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903" y="2348880"/>
            <a:ext cx="3592521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66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ko-KR" altLang="en-US" sz="1400" dirty="0" smtClean="0"/>
              <a:t>윈도우 폼 디자인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속성 설정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5-7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더하기 </a:t>
            </a:r>
            <a:r>
              <a:rPr lang="ko-KR" altLang="en-US" sz="1400" dirty="0">
                <a:latin typeface="+mn-ea"/>
                <a:ea typeface="+mn-ea"/>
              </a:rPr>
              <a:t>명령문 반복하기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260985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77072"/>
            <a:ext cx="3834425" cy="1294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855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코드 작성</a:t>
            </a: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실행 결과 확인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5-7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더하기 </a:t>
            </a:r>
            <a:r>
              <a:rPr lang="ko-KR" altLang="en-US" sz="1400" dirty="0">
                <a:latin typeface="+mn-ea"/>
                <a:ea typeface="+mn-ea"/>
              </a:rPr>
              <a:t>명령문 반복하기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09582" y="1770137"/>
            <a:ext cx="7146794" cy="2442443"/>
            <a:chOff x="-19051" y="2562225"/>
            <a:chExt cx="10448926" cy="3739822"/>
          </a:xfrm>
        </p:grpSpPr>
        <p:pic>
          <p:nvPicPr>
            <p:cNvPr id="2560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562225"/>
              <a:ext cx="10429875" cy="1733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0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051" y="4282747"/>
              <a:ext cx="10448926" cy="2019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82" y="4725144"/>
            <a:ext cx="260985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107" y="4725144"/>
            <a:ext cx="260985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149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ko-KR" altLang="en-US" sz="1400" dirty="0" smtClean="0"/>
              <a:t>윈도우 폼 디자인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속성 설정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5-8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정수 </a:t>
            </a:r>
            <a:r>
              <a:rPr lang="en-US" altLang="ko-KR" sz="1400" dirty="0">
                <a:latin typeface="+mn-ea"/>
                <a:ea typeface="+mn-ea"/>
              </a:rPr>
              <a:t>1</a:t>
            </a:r>
            <a:r>
              <a:rPr lang="ko-KR" altLang="en-US" sz="1400" dirty="0">
                <a:latin typeface="+mn-ea"/>
                <a:ea typeface="+mn-ea"/>
              </a:rPr>
              <a:t>부터 </a:t>
            </a:r>
            <a:r>
              <a:rPr lang="en-US" altLang="ko-KR" sz="1400" dirty="0">
                <a:latin typeface="+mn-ea"/>
                <a:ea typeface="+mn-ea"/>
              </a:rPr>
              <a:t>20 </a:t>
            </a:r>
            <a:r>
              <a:rPr lang="ko-KR" altLang="en-US" sz="1400" dirty="0">
                <a:latin typeface="+mn-ea"/>
                <a:ea typeface="+mn-ea"/>
              </a:rPr>
              <a:t>중에서 </a:t>
            </a:r>
            <a:r>
              <a:rPr lang="en-US" altLang="ko-KR" sz="1400" dirty="0">
                <a:latin typeface="+mn-ea"/>
                <a:ea typeface="+mn-ea"/>
              </a:rPr>
              <a:t>5</a:t>
            </a:r>
            <a:r>
              <a:rPr lang="ko-KR" altLang="en-US" sz="1400" dirty="0">
                <a:latin typeface="+mn-ea"/>
                <a:ea typeface="+mn-ea"/>
              </a:rPr>
              <a:t>의 배수 합 구하기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08" y="1844824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08" y="3789040"/>
            <a:ext cx="4078132" cy="1306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658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제어문의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제어</a:t>
            </a:r>
            <a:r>
              <a:rPr lang="ko-KR" altLang="en-US" dirty="0"/>
              <a:t>문</a:t>
            </a:r>
            <a:r>
              <a:rPr lang="ko-KR" altLang="en-US" dirty="0" smtClean="0"/>
              <a:t>의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제어문의 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프로그램의 </a:t>
            </a:r>
            <a:r>
              <a:rPr lang="ko-KR" altLang="en-US" dirty="0"/>
              <a:t>실행을 인위적으로 조작하는 </a:t>
            </a:r>
            <a:r>
              <a:rPr lang="ko-KR" altLang="en-US" dirty="0" smtClean="0"/>
              <a:t>명령문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프로그램이 </a:t>
            </a:r>
            <a:r>
              <a:rPr lang="ko-KR" altLang="en-US" dirty="0"/>
              <a:t>실행될 때 처리할 순서를 </a:t>
            </a:r>
            <a:r>
              <a:rPr lang="ko-KR" altLang="en-US" dirty="0" smtClean="0"/>
              <a:t>결정한다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90" y="2492115"/>
            <a:ext cx="4221266" cy="288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058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en-US" altLang="ko-KR" sz="1400" dirty="0"/>
              <a:t>Button1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더블클릭하여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코드 작성</a:t>
            </a: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실행 결과 확인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5-8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정수 </a:t>
            </a:r>
            <a:r>
              <a:rPr lang="en-US" altLang="ko-KR" sz="1400" dirty="0">
                <a:latin typeface="+mn-ea"/>
                <a:ea typeface="+mn-ea"/>
              </a:rPr>
              <a:t>1</a:t>
            </a:r>
            <a:r>
              <a:rPr lang="ko-KR" altLang="en-US" sz="1400" dirty="0">
                <a:latin typeface="+mn-ea"/>
                <a:ea typeface="+mn-ea"/>
              </a:rPr>
              <a:t>부터 </a:t>
            </a:r>
            <a:r>
              <a:rPr lang="en-US" altLang="ko-KR" sz="1400" dirty="0">
                <a:latin typeface="+mn-ea"/>
                <a:ea typeface="+mn-ea"/>
              </a:rPr>
              <a:t>20 </a:t>
            </a:r>
            <a:r>
              <a:rPr lang="ko-KR" altLang="en-US" sz="1400" dirty="0">
                <a:latin typeface="+mn-ea"/>
                <a:ea typeface="+mn-ea"/>
              </a:rPr>
              <a:t>중에서 </a:t>
            </a:r>
            <a:r>
              <a:rPr lang="en-US" altLang="ko-KR" sz="1400" dirty="0">
                <a:latin typeface="+mn-ea"/>
                <a:ea typeface="+mn-ea"/>
              </a:rPr>
              <a:t>5</a:t>
            </a:r>
            <a:r>
              <a:rPr lang="ko-KR" altLang="en-US" sz="1400" dirty="0">
                <a:latin typeface="+mn-ea"/>
                <a:ea typeface="+mn-ea"/>
              </a:rPr>
              <a:t>의 배수 합 구하기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98845"/>
            <a:ext cx="6727105" cy="2494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9439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764" y="4719439"/>
            <a:ext cx="2857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42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ko-KR" altLang="en-US" sz="1400" dirty="0" smtClean="0"/>
              <a:t>윈도우 폼 디자인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속성 설정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5-9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err="1" smtClean="0">
                <a:latin typeface="+mn-ea"/>
                <a:ea typeface="+mn-ea"/>
              </a:rPr>
              <a:t>입력받은</a:t>
            </a:r>
            <a:r>
              <a:rPr lang="ko-KR" altLang="en-US" sz="1400" dirty="0" smtClean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범위 내 숫자의 합 구하기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82" y="1844823"/>
            <a:ext cx="3258362" cy="177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7072"/>
            <a:ext cx="6465244" cy="252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253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en-US" altLang="ko-KR" sz="1400" dirty="0"/>
              <a:t>Button1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더블클릭하여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코드 작성</a:t>
            </a: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실행 결과 확인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5-9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err="1" smtClean="0">
                <a:latin typeface="+mn-ea"/>
                <a:ea typeface="+mn-ea"/>
              </a:rPr>
              <a:t>입력받은</a:t>
            </a:r>
            <a:r>
              <a:rPr lang="ko-KR" altLang="en-US" sz="1400" dirty="0" smtClean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범위 내 숫자의 합 구하기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5648772" cy="2901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085184"/>
            <a:ext cx="2540373" cy="1385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085184"/>
            <a:ext cx="2540373" cy="1385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19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ko-KR" altLang="en-US" sz="1400" dirty="0" smtClean="0"/>
              <a:t>윈도우 폼 디자인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속성 설정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5-10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중첩 </a:t>
            </a:r>
            <a:r>
              <a:rPr lang="ko-KR" altLang="en-US" sz="1400" dirty="0" err="1">
                <a:latin typeface="+mn-ea"/>
                <a:ea typeface="+mn-ea"/>
              </a:rPr>
              <a:t>반복문을</a:t>
            </a:r>
            <a:r>
              <a:rPr lang="ko-KR" altLang="en-US" sz="1400" dirty="0">
                <a:latin typeface="+mn-ea"/>
                <a:ea typeface="+mn-ea"/>
              </a:rPr>
              <a:t> 이용하여 구구단 출력하기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38" y="1772816"/>
            <a:ext cx="2239398" cy="223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87" y="4365104"/>
            <a:ext cx="3436782" cy="2448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3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코드 작성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5-10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중첩 </a:t>
            </a:r>
            <a:r>
              <a:rPr lang="ko-KR" altLang="en-US" sz="1400" dirty="0" err="1">
                <a:latin typeface="+mn-ea"/>
                <a:ea typeface="+mn-ea"/>
              </a:rPr>
              <a:t>반복문을</a:t>
            </a:r>
            <a:r>
              <a:rPr lang="ko-KR" altLang="en-US" sz="1400" dirty="0">
                <a:latin typeface="+mn-ea"/>
                <a:ea typeface="+mn-ea"/>
              </a:rPr>
              <a:t> 이용하여 구구단 출력하기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25710"/>
            <a:ext cx="5689098" cy="311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53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4"/>
            </a:pPr>
            <a:r>
              <a:rPr lang="ko-KR" altLang="en-US" sz="1400" dirty="0" smtClean="0"/>
              <a:t>실행 결과 확인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5-10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중첩 </a:t>
            </a:r>
            <a:r>
              <a:rPr lang="ko-KR" altLang="en-US" sz="1400" dirty="0" err="1">
                <a:latin typeface="+mn-ea"/>
                <a:ea typeface="+mn-ea"/>
              </a:rPr>
              <a:t>반복문을</a:t>
            </a:r>
            <a:r>
              <a:rPr lang="ko-KR" altLang="en-US" sz="1400" dirty="0">
                <a:latin typeface="+mn-ea"/>
                <a:ea typeface="+mn-ea"/>
              </a:rPr>
              <a:t> 이용하여 구구단 출력하기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1844825"/>
            <a:ext cx="2682298" cy="340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817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Do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/>
              <a:t>주어진 조건을 만족할 때까지 명령문을 반복 수행하며</a:t>
            </a:r>
            <a:r>
              <a:rPr lang="en-US" altLang="ko-KR" dirty="0"/>
              <a:t>, </a:t>
            </a:r>
            <a:r>
              <a:rPr lang="ko-KR" altLang="en-US" dirty="0"/>
              <a:t>반복 횟수는 조건의 만족 여부에 따라 달라진다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유형 </a:t>
            </a:r>
            <a:r>
              <a:rPr lang="en-US" altLang="ko-KR" dirty="0" smtClean="0"/>
              <a:t>1. </a:t>
            </a:r>
            <a:r>
              <a:rPr lang="ko-KR" altLang="en-US" dirty="0" smtClean="0"/>
              <a:t>반복하기 </a:t>
            </a:r>
            <a:r>
              <a:rPr lang="ko-KR" altLang="en-US" dirty="0"/>
              <a:t>전에 조건이 참인지 먼저 검사한다</a:t>
            </a:r>
            <a:r>
              <a:rPr lang="en-US" altLang="ko-KR" dirty="0"/>
              <a:t>. </a:t>
            </a:r>
            <a:r>
              <a:rPr lang="ko-KR" altLang="en-US" dirty="0"/>
              <a:t>조건이 참일 경우에만 </a:t>
            </a:r>
            <a:r>
              <a:rPr lang="en-US" altLang="ko-KR" dirty="0"/>
              <a:t>Do </a:t>
            </a:r>
            <a:r>
              <a:rPr lang="ko-KR" altLang="en-US" dirty="0"/>
              <a:t>문에 속한 명령문을 반복하며</a:t>
            </a:r>
            <a:r>
              <a:rPr lang="en-US" altLang="ko-KR" dirty="0"/>
              <a:t>, </a:t>
            </a:r>
            <a:r>
              <a:rPr lang="ko-KR" altLang="en-US" dirty="0"/>
              <a:t>조건이 거짓이면 반복을 중지하고 </a:t>
            </a:r>
            <a:r>
              <a:rPr lang="en-US" altLang="ko-KR" dirty="0"/>
              <a:t>Loop </a:t>
            </a:r>
            <a:r>
              <a:rPr lang="ko-KR" altLang="en-US" dirty="0"/>
              <a:t>다음 명령문을 </a:t>
            </a:r>
            <a:r>
              <a:rPr lang="ko-KR" altLang="en-US" dirty="0" smtClean="0"/>
              <a:t>수행한다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4032448" cy="1788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136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유형 </a:t>
            </a:r>
            <a:r>
              <a:rPr lang="en-US" altLang="ko-KR" dirty="0" smtClean="0"/>
              <a:t>2. </a:t>
            </a:r>
            <a:r>
              <a:rPr lang="ko-KR" altLang="en-US" dirty="0"/>
              <a:t>반복할 명령문을 일단 수행한다</a:t>
            </a:r>
            <a:r>
              <a:rPr lang="en-US" altLang="ko-KR" dirty="0"/>
              <a:t>. </a:t>
            </a:r>
            <a:r>
              <a:rPr lang="ko-KR" altLang="en-US" dirty="0"/>
              <a:t>그 후에 조건을 검사해서 조건식이 참이면 명령문을 반복하는 구조이므로 반복 명령문을 최소한 한 번은 수행한다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3166"/>
            <a:ext cx="3528392" cy="1733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61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ko-KR" altLang="en-US" sz="1400" dirty="0" smtClean="0"/>
              <a:t>윈도우 폼 디자인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속성 설정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5-11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smtClean="0">
                <a:latin typeface="+mn-ea"/>
                <a:ea typeface="+mn-ea"/>
              </a:rPr>
              <a:t>Do </a:t>
            </a:r>
            <a:r>
              <a:rPr lang="ko-KR" altLang="en-US" sz="1400" dirty="0">
                <a:latin typeface="+mn-ea"/>
                <a:ea typeface="+mn-ea"/>
              </a:rPr>
              <a:t>문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dirty="0">
                <a:latin typeface="+mn-ea"/>
                <a:ea typeface="+mn-ea"/>
              </a:rPr>
              <a:t>유형 </a:t>
            </a:r>
            <a:r>
              <a:rPr lang="en-US" altLang="ko-KR" sz="1400" dirty="0">
                <a:latin typeface="+mn-ea"/>
                <a:ea typeface="+mn-ea"/>
              </a:rPr>
              <a:t>2)</a:t>
            </a:r>
            <a:r>
              <a:rPr lang="ko-KR" altLang="en-US" sz="1400" dirty="0">
                <a:latin typeface="+mn-ea"/>
                <a:ea typeface="+mn-ea"/>
              </a:rPr>
              <a:t>을 이용하여 비밀번호 확인하기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55" y="1844824"/>
            <a:ext cx="2676525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46" y="3757193"/>
            <a:ext cx="3405113" cy="967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12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코드 작성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5-11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smtClean="0">
                <a:latin typeface="+mn-ea"/>
                <a:ea typeface="+mn-ea"/>
              </a:rPr>
              <a:t>Do </a:t>
            </a:r>
            <a:r>
              <a:rPr lang="ko-KR" altLang="en-US" sz="1400" dirty="0">
                <a:latin typeface="+mn-ea"/>
                <a:ea typeface="+mn-ea"/>
              </a:rPr>
              <a:t>문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dirty="0">
                <a:latin typeface="+mn-ea"/>
                <a:ea typeface="+mn-ea"/>
              </a:rPr>
              <a:t>유형 </a:t>
            </a:r>
            <a:r>
              <a:rPr lang="en-US" altLang="ko-KR" sz="1400" dirty="0">
                <a:latin typeface="+mn-ea"/>
                <a:ea typeface="+mn-ea"/>
              </a:rPr>
              <a:t>2)</a:t>
            </a:r>
            <a:r>
              <a:rPr lang="ko-KR" altLang="en-US" sz="1400" dirty="0">
                <a:latin typeface="+mn-ea"/>
                <a:ea typeface="+mn-ea"/>
              </a:rPr>
              <a:t>을 이용하여 비밀번호 확인하기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69207"/>
            <a:ext cx="6048672" cy="2896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799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제어문의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제어문의 종류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조건문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조건을 </a:t>
            </a:r>
            <a:r>
              <a:rPr lang="ko-KR" altLang="en-US" dirty="0"/>
              <a:t>검사하여 그 결과에 따라 선택적인 작업을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반복문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조건에 </a:t>
            </a:r>
            <a:r>
              <a:rPr lang="ko-KR" altLang="en-US" dirty="0"/>
              <a:t>따라 원하는 명령문을 반복 </a:t>
            </a:r>
            <a:r>
              <a:rPr lang="ko-KR" altLang="en-US" dirty="0" smtClean="0"/>
              <a:t>수행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6450782" cy="2949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5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4"/>
            </a:pPr>
            <a:r>
              <a:rPr lang="ko-KR" altLang="en-US" sz="1400" dirty="0" smtClean="0"/>
              <a:t>실행 결과 확인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5-11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smtClean="0">
                <a:latin typeface="+mn-ea"/>
                <a:ea typeface="+mn-ea"/>
              </a:rPr>
              <a:t>Do </a:t>
            </a:r>
            <a:r>
              <a:rPr lang="ko-KR" altLang="en-US" sz="1400" dirty="0">
                <a:latin typeface="+mn-ea"/>
                <a:ea typeface="+mn-ea"/>
              </a:rPr>
              <a:t>문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dirty="0">
                <a:latin typeface="+mn-ea"/>
                <a:ea typeface="+mn-ea"/>
              </a:rPr>
              <a:t>유형 </a:t>
            </a:r>
            <a:r>
              <a:rPr lang="en-US" altLang="ko-KR" sz="1400" dirty="0">
                <a:latin typeface="+mn-ea"/>
                <a:ea typeface="+mn-ea"/>
              </a:rPr>
              <a:t>2)</a:t>
            </a:r>
            <a:r>
              <a:rPr lang="ko-KR" altLang="en-US" sz="1400" dirty="0">
                <a:latin typeface="+mn-ea"/>
                <a:ea typeface="+mn-ea"/>
              </a:rPr>
              <a:t>을 이용하여 비밀번호 확인하기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50" y="1772816"/>
            <a:ext cx="5758508" cy="2824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13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While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/>
              <a:t>주어진 조건을 만족하면 명령문을 반복 </a:t>
            </a:r>
            <a:r>
              <a:rPr lang="ko-KR" altLang="en-US" dirty="0" smtClean="0"/>
              <a:t>수행한다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반복 횟수는 조건 만족 여부에 따라 달라지는데 경우에 따라 반복 명령문을 한 번도 실행하지 않을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91" y="2348880"/>
            <a:ext cx="4193741" cy="18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38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ko-KR" altLang="en-US" sz="1400" dirty="0" smtClean="0"/>
              <a:t>윈도우 폼 디자인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속성 설정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5-12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smtClean="0">
                <a:latin typeface="+mn-ea"/>
                <a:ea typeface="+mn-ea"/>
              </a:rPr>
              <a:t>While </a:t>
            </a:r>
            <a:r>
              <a:rPr lang="ko-KR" altLang="en-US" sz="1400" dirty="0">
                <a:latin typeface="+mn-ea"/>
                <a:ea typeface="+mn-ea"/>
              </a:rPr>
              <a:t>문을 이용하여 임의의 수까지 합 구하기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47" y="1815852"/>
            <a:ext cx="2524125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61" y="3429000"/>
            <a:ext cx="4508550" cy="2079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007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코드 작성</a:t>
            </a: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실행 결과 확인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5-12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smtClean="0">
                <a:latin typeface="+mn-ea"/>
                <a:ea typeface="+mn-ea"/>
              </a:rPr>
              <a:t>While </a:t>
            </a:r>
            <a:r>
              <a:rPr lang="ko-KR" altLang="en-US" sz="1400" dirty="0">
                <a:latin typeface="+mn-ea"/>
                <a:ea typeface="+mn-ea"/>
              </a:rPr>
              <a:t>문을 이용하여 임의의 수까지 합 구하기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5819025" cy="258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4781624"/>
            <a:ext cx="2706067" cy="1266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066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 </a:t>
            </a:r>
            <a:r>
              <a:rPr lang="ko-KR" altLang="en-US" dirty="0" err="1" smtClean="0"/>
              <a:t>제어문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Exit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더 </a:t>
            </a:r>
            <a:r>
              <a:rPr lang="ko-KR" altLang="en-US" dirty="0"/>
              <a:t>이상 반복하지 않고 반복 구조를 즉시 빠져나가 </a:t>
            </a:r>
            <a:r>
              <a:rPr lang="ko-KR" altLang="en-US" dirty="0" err="1"/>
              <a:t>반복문</a:t>
            </a:r>
            <a:r>
              <a:rPr lang="ko-KR" altLang="en-US" dirty="0"/>
              <a:t> 다음 명령문을 수행한다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3540076" cy="1979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26769"/>
            <a:ext cx="5438577" cy="283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97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 </a:t>
            </a:r>
            <a:r>
              <a:rPr lang="ko-KR" altLang="en-US" dirty="0" err="1" smtClean="0"/>
              <a:t>제어문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GoTo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/>
              <a:t>별도의 레이블을 지정해 놓고 해당 레이블로 건너뛴다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프로그램의 </a:t>
            </a:r>
            <a:r>
              <a:rPr lang="ko-KR" altLang="en-US" dirty="0"/>
              <a:t>실행 순서를 간단히 변경할 수 있어서 유용하지만 많이 사용하면 제어 순서를 </a:t>
            </a:r>
            <a:r>
              <a:rPr lang="ko-KR" altLang="en-US" dirty="0" smtClean="0"/>
              <a:t>복잡하게 </a:t>
            </a:r>
            <a:r>
              <a:rPr lang="ko-KR" altLang="en-US" dirty="0"/>
              <a:t>만든다</a:t>
            </a:r>
            <a:r>
              <a:rPr lang="en-US" altLang="ko-KR" dirty="0"/>
              <a:t>. </a:t>
            </a:r>
            <a:r>
              <a:rPr lang="ko-KR" altLang="en-US" dirty="0"/>
              <a:t>그러므로 꼭 필요한 경우가 아니라면 사용을 자제하는 것이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48" y="2381423"/>
            <a:ext cx="3416796" cy="1695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195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기타 </a:t>
            </a:r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실습하기 </a:t>
            </a:r>
            <a:r>
              <a:rPr lang="en-US" altLang="ko-KR" sz="1400" dirty="0"/>
              <a:t>5-5]</a:t>
            </a:r>
            <a:r>
              <a:rPr lang="ko-KR" altLang="en-US" sz="1400" dirty="0"/>
              <a:t>의 코드를 다음과 같이 변경한다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5-13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>
                <a:latin typeface="+mn-ea"/>
                <a:ea typeface="+mn-ea"/>
              </a:rPr>
              <a:t>GoTo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문 사용하기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14" y="1795264"/>
            <a:ext cx="5842541" cy="3881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37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기타 </a:t>
            </a:r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실습하기 </a:t>
            </a:r>
            <a:r>
              <a:rPr lang="en-US" altLang="ko-KR" sz="1400" dirty="0"/>
              <a:t>5-5]</a:t>
            </a:r>
            <a:r>
              <a:rPr lang="ko-KR" altLang="en-US" sz="1400" dirty="0"/>
              <a:t>의 코드를 다음과 같이 변경한다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5-13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>
                <a:latin typeface="+mn-ea"/>
                <a:ea typeface="+mn-ea"/>
              </a:rPr>
              <a:t>GoTo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문 사용하기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66" y="1863824"/>
            <a:ext cx="5842541" cy="4301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993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기타 </a:t>
            </a:r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2"/>
            </a:pPr>
            <a:r>
              <a:rPr lang="ko-KR" altLang="en-US" sz="1400" dirty="0" smtClean="0"/>
              <a:t>실행 결과 확인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5-13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>
                <a:latin typeface="+mn-ea"/>
                <a:ea typeface="+mn-ea"/>
              </a:rPr>
              <a:t>GoTo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문 사용하기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35" y="4725144"/>
            <a:ext cx="6715049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91" y="1772816"/>
            <a:ext cx="4134718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903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 </a:t>
            </a:r>
            <a:r>
              <a:rPr lang="ko-KR" altLang="en-US" dirty="0" err="1" smtClean="0"/>
              <a:t>제어문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With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/>
              <a:t>한 개체와 관련하여 여러 명령문을 </a:t>
            </a:r>
            <a:r>
              <a:rPr lang="ko-KR" altLang="en-US" dirty="0" err="1" smtClean="0"/>
              <a:t>수행해야할</a:t>
            </a:r>
            <a:r>
              <a:rPr lang="ko-KR" altLang="en-US" dirty="0" smtClean="0"/>
              <a:t> </a:t>
            </a:r>
            <a:r>
              <a:rPr lang="ko-KR" altLang="en-US" dirty="0"/>
              <a:t>경우에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4553322" cy="2043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295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If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유형 </a:t>
            </a:r>
            <a:r>
              <a:rPr lang="en-US" altLang="ko-KR" dirty="0" smtClean="0"/>
              <a:t>1. </a:t>
            </a:r>
            <a:r>
              <a:rPr lang="ko-KR" altLang="en-US" dirty="0" smtClean="0"/>
              <a:t>조건이 </a:t>
            </a:r>
            <a:r>
              <a:rPr lang="ko-KR" altLang="en-US" dirty="0"/>
              <a:t>참이면 </a:t>
            </a:r>
            <a:r>
              <a:rPr lang="en-US" altLang="ko-KR" dirty="0" err="1"/>
              <a:t>Then~End</a:t>
            </a:r>
            <a:r>
              <a:rPr lang="en-US" altLang="ko-KR" dirty="0"/>
              <a:t> If </a:t>
            </a:r>
            <a:r>
              <a:rPr lang="ko-KR" altLang="en-US" dirty="0"/>
              <a:t>사이의 명령문을 </a:t>
            </a:r>
            <a:r>
              <a:rPr lang="ko-KR" altLang="en-US" dirty="0" smtClean="0"/>
              <a:t>수행하고 </a:t>
            </a:r>
            <a:r>
              <a:rPr lang="en-US" altLang="ko-KR" dirty="0"/>
              <a:t>If </a:t>
            </a:r>
            <a:r>
              <a:rPr lang="ko-KR" altLang="en-US" dirty="0"/>
              <a:t>문을 종료한다</a:t>
            </a:r>
            <a:r>
              <a:rPr lang="en-US" altLang="ko-KR" dirty="0"/>
              <a:t>. </a:t>
            </a:r>
            <a:r>
              <a:rPr lang="ko-KR" altLang="en-US" dirty="0"/>
              <a:t>조건이 거짓이면 </a:t>
            </a:r>
            <a:r>
              <a:rPr lang="en-US" altLang="ko-KR" dirty="0"/>
              <a:t>End If </a:t>
            </a:r>
            <a:r>
              <a:rPr lang="ko-KR" altLang="en-US" dirty="0"/>
              <a:t>다음 명령문으로 바로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12" y="1988840"/>
            <a:ext cx="4752528" cy="2530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525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If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유형 </a:t>
            </a:r>
            <a:r>
              <a:rPr lang="en-US" altLang="ko-KR" dirty="0" smtClean="0"/>
              <a:t>2. </a:t>
            </a:r>
            <a:r>
              <a:rPr lang="ko-KR" altLang="en-US" dirty="0" smtClean="0"/>
              <a:t>조건이 </a:t>
            </a:r>
            <a:r>
              <a:rPr lang="ko-KR" altLang="en-US" dirty="0"/>
              <a:t>참이면 </a:t>
            </a:r>
            <a:r>
              <a:rPr lang="en-US" altLang="ko-KR" dirty="0" err="1"/>
              <a:t>Then~Else</a:t>
            </a:r>
            <a:r>
              <a:rPr lang="en-US" altLang="ko-KR" dirty="0"/>
              <a:t> </a:t>
            </a:r>
            <a:r>
              <a:rPr lang="ko-KR" altLang="en-US" dirty="0"/>
              <a:t>사이의 명령문 </a:t>
            </a:r>
            <a:r>
              <a:rPr lang="en-US" altLang="ko-KR" dirty="0"/>
              <a:t>1</a:t>
            </a: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ko-KR" altLang="en-US" dirty="0"/>
              <a:t>거짓이면 </a:t>
            </a:r>
            <a:r>
              <a:rPr lang="en-US" altLang="ko-KR" dirty="0" err="1"/>
              <a:t>Else~End</a:t>
            </a:r>
            <a:r>
              <a:rPr lang="en-US" altLang="ko-KR" dirty="0"/>
              <a:t> If </a:t>
            </a:r>
            <a:r>
              <a:rPr lang="ko-KR" altLang="en-US" dirty="0"/>
              <a:t>사이의 명령문 </a:t>
            </a:r>
            <a:r>
              <a:rPr lang="en-US" altLang="ko-KR" dirty="0"/>
              <a:t>2</a:t>
            </a:r>
            <a:r>
              <a:rPr lang="ko-KR" altLang="en-US" dirty="0"/>
              <a:t>를 수행한다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4824536" cy="2353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555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If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유형 </a:t>
            </a:r>
            <a:r>
              <a:rPr lang="en-US" altLang="ko-KR" dirty="0" smtClean="0"/>
              <a:t>3. </a:t>
            </a:r>
            <a:r>
              <a:rPr lang="ko-KR" altLang="en-US" dirty="0"/>
              <a:t>참인 조건을 만나면 해당 명령문을 수행하고 이후 조건은 모두 무시한 채 </a:t>
            </a:r>
            <a:r>
              <a:rPr lang="en-US" altLang="ko-KR" dirty="0"/>
              <a:t>End If </a:t>
            </a:r>
            <a:r>
              <a:rPr lang="ko-KR" altLang="en-US" dirty="0"/>
              <a:t>다음으로 제어를 옮겨 </a:t>
            </a:r>
            <a:r>
              <a:rPr lang="en-US" altLang="ko-KR" dirty="0"/>
              <a:t>If </a:t>
            </a:r>
            <a:r>
              <a:rPr lang="ko-KR" altLang="en-US" dirty="0"/>
              <a:t>문을 종료한다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663411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877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ko-KR" altLang="en-US" sz="1400" dirty="0" smtClean="0"/>
              <a:t>윈도우 폼 디자인</a:t>
            </a:r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smtClean="0"/>
              <a:t>속성 설정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>
                <a:latin typeface="+mn-ea"/>
                <a:ea typeface="+mn-ea"/>
              </a:rPr>
              <a:t>5</a:t>
            </a:r>
            <a:r>
              <a:rPr lang="en-US" altLang="ko-KR" sz="1400" b="1" dirty="0" smtClean="0">
                <a:latin typeface="+mn-ea"/>
                <a:ea typeface="+mn-ea"/>
              </a:rPr>
              <a:t>-1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 smtClean="0">
                <a:latin typeface="+mn-ea"/>
                <a:ea typeface="+mn-ea"/>
              </a:rPr>
              <a:t>If~Then</a:t>
            </a:r>
            <a:r>
              <a:rPr lang="en-US" altLang="ko-KR" sz="1400" dirty="0" smtClean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문을 이용하여 합격 여부 출력하기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73" y="1844824"/>
            <a:ext cx="2260364" cy="2079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09" y="4365104"/>
            <a:ext cx="4386960" cy="2299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614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코드 작성</a:t>
            </a: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실행 결과 확인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>
                <a:latin typeface="+mn-ea"/>
                <a:ea typeface="+mn-ea"/>
              </a:rPr>
              <a:t>5</a:t>
            </a:r>
            <a:r>
              <a:rPr lang="en-US" altLang="ko-KR" sz="1400" b="1" dirty="0" smtClean="0">
                <a:latin typeface="+mn-ea"/>
                <a:ea typeface="+mn-ea"/>
              </a:rPr>
              <a:t>-1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 smtClean="0">
                <a:latin typeface="+mn-ea"/>
                <a:ea typeface="+mn-ea"/>
              </a:rPr>
              <a:t>If~Then</a:t>
            </a:r>
            <a:r>
              <a:rPr lang="en-US" altLang="ko-KR" sz="1400" dirty="0" smtClean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문을 이용하여 합격 여부 출력하기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21" y="1801738"/>
            <a:ext cx="5453063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21" y="4705424"/>
            <a:ext cx="320827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747" y="4673341"/>
            <a:ext cx="3586854" cy="1976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997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6759</TotalTime>
  <Words>970</Words>
  <Application>Microsoft Office PowerPoint</Application>
  <PresentationFormat>화면 슬라이드 쇼(4:3)</PresentationFormat>
  <Paragraphs>326</Paragraphs>
  <Slides>49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0" baseType="lpstr">
      <vt:lpstr>Office 테마</vt:lpstr>
      <vt:lpstr>Chapter 05 제어문</vt:lpstr>
      <vt:lpstr>PowerPoint 프레젠테이션</vt:lpstr>
      <vt:lpstr>1. 제어문의 개요</vt:lpstr>
      <vt:lpstr>1. 제어문의 개요</vt:lpstr>
      <vt:lpstr>2. 조건문</vt:lpstr>
      <vt:lpstr>2. 조건문</vt:lpstr>
      <vt:lpstr>2. 조건문</vt:lpstr>
      <vt:lpstr>2. 조건문</vt:lpstr>
      <vt:lpstr>2. 조건문</vt:lpstr>
      <vt:lpstr>2. 조건문</vt:lpstr>
      <vt:lpstr>2. 조건문</vt:lpstr>
      <vt:lpstr>2. 조건문</vt:lpstr>
      <vt:lpstr>2. 조건문</vt:lpstr>
      <vt:lpstr>2. 조건문</vt:lpstr>
      <vt:lpstr>2. 조건문</vt:lpstr>
      <vt:lpstr>2. 조건문</vt:lpstr>
      <vt:lpstr>2. 조건문</vt:lpstr>
      <vt:lpstr>2. 조건문</vt:lpstr>
      <vt:lpstr>2. 조건문</vt:lpstr>
      <vt:lpstr>2. 조건문</vt:lpstr>
      <vt:lpstr>2. 조건문</vt:lpstr>
      <vt:lpstr>2. 조건문</vt:lpstr>
      <vt:lpstr>2. 조건문</vt:lpstr>
      <vt:lpstr>2. 조건문</vt:lpstr>
      <vt:lpstr>2. 조건문</vt:lpstr>
      <vt:lpstr>3. 반복문</vt:lpstr>
      <vt:lpstr>3. 반복문</vt:lpstr>
      <vt:lpstr>3. 반복문</vt:lpstr>
      <vt:lpstr>3. 반복문</vt:lpstr>
      <vt:lpstr>3. 반복문</vt:lpstr>
      <vt:lpstr>3. 반복문</vt:lpstr>
      <vt:lpstr>3. 반복문</vt:lpstr>
      <vt:lpstr>3. 반복문</vt:lpstr>
      <vt:lpstr>3. 반복문</vt:lpstr>
      <vt:lpstr>3. 반복문</vt:lpstr>
      <vt:lpstr>3. 반복문</vt:lpstr>
      <vt:lpstr>3. 반복문</vt:lpstr>
      <vt:lpstr>3. 반복문</vt:lpstr>
      <vt:lpstr>3. 반복문</vt:lpstr>
      <vt:lpstr>3. 반복문</vt:lpstr>
      <vt:lpstr>3. 반복문</vt:lpstr>
      <vt:lpstr>3. 반복문</vt:lpstr>
      <vt:lpstr>3. 반복문</vt:lpstr>
      <vt:lpstr>4. 기타 제어문</vt:lpstr>
      <vt:lpstr>4. 기타 제어문</vt:lpstr>
      <vt:lpstr>4. 기타 제어문</vt:lpstr>
      <vt:lpstr>4. 기타 제어문</vt:lpstr>
      <vt:lpstr>4. 기타 제어문</vt:lpstr>
      <vt:lpstr>4. 기타 제어문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lkim</cp:lastModifiedBy>
  <cp:revision>650</cp:revision>
  <dcterms:created xsi:type="dcterms:W3CDTF">2012-07-11T10:23:22Z</dcterms:created>
  <dcterms:modified xsi:type="dcterms:W3CDTF">2015-03-20T01:58:29Z</dcterms:modified>
</cp:coreProperties>
</file>